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8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0639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702488-7BB1-221E-48F3-C6EE3F77B2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F39FA3-4382-E918-B771-BAE5215876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8463E7-18F6-9864-1B24-85416376D7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58BFC-3CCB-88B8-AE94-FF5F8A226F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9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ba80cb000ac8dd5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8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12.xml"/><Relationship Id="rId7" Type="http://schemas.openxmlformats.org/officeDocument/2006/relationships/slide" Target="slide2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8.xml"/><Relationship Id="rId5" Type="http://schemas.openxmlformats.org/officeDocument/2006/relationships/slide" Target="slide15.xml"/><Relationship Id="rId4" Type="http://schemas.openxmlformats.org/officeDocument/2006/relationships/slide" Target="slide14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41f9e075?vcp=1&amp;pid=27d810236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a41f9e075?vcp=1&amp;pid=27d810236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a56f762fa?vcp=1&amp;pid=a41f9e075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曲解题意、重复计数致错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5" name="QO_6_BD.16_1#a53c286dc?vcp=1&amp;vop=1&amp;pid=a56f762fa&amp;color=36,64,97&amp;vtp=1&amp;bbb=1"/>
          <p:cNvSpPr/>
          <p:nvPr/>
        </p:nvSpPr>
        <p:spPr>
          <a:xfrm>
            <a:off x="539496" y="19718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有编号分别为1，2，3，4的4个盒子和4个不同的小球，把小球全部放入盒内.</a:t>
            </a:r>
            <a:endParaRPr lang="en-US" altLang="zh-CN" sz="1800" dirty="0"/>
          </a:p>
        </p:txBody>
      </p:sp>
      <p:sp>
        <p:nvSpPr>
          <p:cNvPr id="6" name="QO_7_BD.17_1#9c4491454?vcp=1&amp;vop=1&amp;pid=a53c286dc&amp;color=36,64,97&amp;vtp=1&amp;bbb=1"/>
          <p:cNvSpPr/>
          <p:nvPr/>
        </p:nvSpPr>
        <p:spPr>
          <a:xfrm>
            <a:off x="539496" y="23388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共有多少种放法?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S.18_1#9c4491454?vcp=1&amp;vop=1&amp;pid=a53c286dc&amp;color=36,64,97&amp;vtp=1&amp;bbb=1"/>
              <p:cNvSpPr/>
              <p:nvPr/>
            </p:nvSpPr>
            <p:spPr>
              <a:xfrm>
                <a:off x="539496" y="271306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由已知，相当于对4个盒子全排列，故有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错因分析】没有理解题意，这里的任务是把小球全部放入盒内即可，并没有要求每盒中放1个小球.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S.18_1#9c4491454?vcp=1&amp;vop=1&amp;pid=a53c286d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3061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7_AN.19_1#9c4491454?vcp=1&amp;vop=1&amp;pid=a53c286dc&amp;color=36,64,97&amp;vtp=1&amp;bbb=1&amp;hb=1"/>
              <p:cNvSpPr/>
              <p:nvPr/>
            </p:nvSpPr>
            <p:spPr>
              <a:xfrm>
                <a:off x="539496" y="3492079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一个球一个球地放到盒子里去，每个球都有4种独立的放法，由分步乘法计数原理知，共有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种）放法．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7_AN.19_1#9c4491454?vcp=1&amp;vop=1&amp;pid=a53c286d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2079"/>
                <a:ext cx="11109960" cy="773430"/>
              </a:xfrm>
              <a:prstGeom prst="rect">
                <a:avLst/>
              </a:prstGeom>
              <a:blipFill>
                <a:blip r:embed="rId5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0_1#7ff0fc062?vcp=1&amp;vop=1&amp;pid=a53c286dc&amp;color=36,64,97&amp;vtp=1&amp;bt=1&amp;bbb=1"/>
          <p:cNvSpPr/>
          <p:nvPr/>
        </p:nvSpPr>
        <p:spPr>
          <a:xfrm>
            <a:off x="539496" y="193225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恰有1个盒子不放球，有多少种放法?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S.21_1#7ff0fc062?vcp=1&amp;vop=1&amp;pid=a53c286dc&amp;color=36,64,97&amp;vtp=1&amp;bbb=1&amp;hb=1"/>
              <p:cNvSpPr/>
              <p:nvPr/>
            </p:nvSpPr>
            <p:spPr>
              <a:xfrm>
                <a:off x="539496" y="2305893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从4个小球中任取3个，有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种取法，从4个盒子中任取3个，有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种取法，将3个小球放到取出的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子中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种放法，再将余下的1个小球放到3个盒子中的1个，有3种放法，所以共有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⋅3=288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属于重复计数问题.若取出的3个小球为1号、2号、3号，则4号小球放入盒中时，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其中一种情况为2，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；若取出的3个小球为2号、3号、4号，则1号小球放入盒中时，其中也有一种情况为2,3，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,故出现重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复计数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S.21_1#7ff0fc062?vcp=1&amp;vop=1&amp;pid=a53c286d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5893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r="-4061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2_1#7ff0fc062?vcp=1&amp;vop=1&amp;pid=a53c286dc&amp;color=36,64,97&amp;vtp=1&amp;bbb=1&amp;hb=1"/>
              <p:cNvSpPr/>
              <p:nvPr/>
            </p:nvSpPr>
            <p:spPr>
              <a:xfrm>
                <a:off x="539496" y="4337894"/>
                <a:ext cx="11109960" cy="7823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由题可得，必有1个盒子中放入2个小球，从4个小球中取2个，有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种取法，此时把它们看作1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个小球，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与另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2个小球共3个小球放入4个盒子中的3个盒子内，有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种放法，所以有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22_1#7ff0fc062?vcp=1&amp;vop=1&amp;pid=a53c286d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37894"/>
                <a:ext cx="11109960" cy="782320"/>
              </a:xfrm>
              <a:prstGeom prst="rect">
                <a:avLst/>
              </a:prstGeom>
              <a:blipFill>
                <a:blip r:embed="rId4"/>
                <a:stretch>
                  <a:fillRect l="-1317" r="-1372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7fa79f0d5?vcp=1&amp;pid=27d810236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7fa79f0d5?vcp=1&amp;pid=27d810236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96c05df93?vcp=1&amp;pid=7fa79f0d5&amp;color=61,88,159&amp;vtp=1&amp;bbb=1"/>
          <p:cNvSpPr/>
          <p:nvPr/>
        </p:nvSpPr>
        <p:spPr>
          <a:xfrm>
            <a:off x="539496" y="1481796"/>
            <a:ext cx="11109960" cy="47104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5" name="C_6_BD#04779024d?vcp=1&amp;pid=96c05df93&amp;color=101,101,255&amp;vtp=1&amp;bbb=1"/>
          <p:cNvSpPr/>
          <p:nvPr/>
        </p:nvSpPr>
        <p:spPr>
          <a:xfrm>
            <a:off x="539496" y="2008813"/>
            <a:ext cx="11109960" cy="427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组合数公式的应用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BD.23_1#96e80c947?vcp=1&amp;vop=1&amp;pid=f71b31bc6&amp;color=36,64,97&amp;vtp=1&amp;bbb=1"/>
              <p:cNvSpPr/>
              <p:nvPr/>
            </p:nvSpPr>
            <p:spPr>
              <a:xfrm>
                <a:off x="539496" y="2488381"/>
                <a:ext cx="11109960" cy="3536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BD.23_1#96e80c947?vcp=1&amp;vop=1&amp;pid=f71b31bc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88381"/>
                <a:ext cx="11109960" cy="353695"/>
              </a:xfrm>
              <a:prstGeom prst="rect">
                <a:avLst/>
              </a:prstGeom>
              <a:blipFill>
                <a:blip r:embed="rId4"/>
                <a:stretch>
                  <a:fillRect l="-1317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24_1#96e80c947?vcp=1&amp;vop=1&amp;pid=f71b31bc6&amp;color=36,64,97&amp;vtp=1&amp;bbb=1"/>
              <p:cNvSpPr/>
              <p:nvPr/>
            </p:nvSpPr>
            <p:spPr>
              <a:xfrm>
                <a:off x="539496" y="2853965"/>
                <a:ext cx="11109960" cy="5069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4×3×2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4×3×2×1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4×3×2×1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AN.24_1#96e80c947?vcp=1&amp;vop=1&amp;pid=f71b31bc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3965"/>
                <a:ext cx="11109960" cy="506921"/>
              </a:xfrm>
              <a:prstGeom prst="rect">
                <a:avLst/>
              </a:prstGeom>
              <a:blipFill>
                <a:blip r:embed="rId5"/>
                <a:stretch>
                  <a:fillRect l="-1317" b="-168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8_BD.25_1#c842e2168?vcp=1&amp;vop=1&amp;pid=f71b31bc6&amp;color=36,64,97&amp;vtp=1&amp;bbb=1"/>
              <p:cNvSpPr/>
              <p:nvPr/>
            </p:nvSpPr>
            <p:spPr>
              <a:xfrm>
                <a:off x="539496" y="3366731"/>
                <a:ext cx="11109960" cy="3641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解方程: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8_BD.25_1#c842e2168?vcp=1&amp;vop=1&amp;pid=f71b31bc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66731"/>
                <a:ext cx="11109960" cy="364109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8_AN.26_1#c842e2168?vcp=1&amp;vop=1&amp;pid=f71b31bc6&amp;color=36,64,97&amp;vtp=1&amp;bbb=1"/>
              <p:cNvSpPr/>
              <p:nvPr/>
            </p:nvSpPr>
            <p:spPr>
              <a:xfrm>
                <a:off x="539496" y="3731918"/>
                <a:ext cx="11109960" cy="1516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【解】由组合数的性质，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验证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均成立,所以该方程的解为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8_AN.26_1#c842e2168?vcp=1&amp;vop=1&amp;pid=f71b31bc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1918"/>
                <a:ext cx="11109960" cy="1516190"/>
              </a:xfrm>
              <a:prstGeom prst="rect">
                <a:avLst/>
              </a:prstGeom>
              <a:blipFill>
                <a:blip r:embed="rId7"/>
                <a:stretch>
                  <a:fillRect l="-1317" t="-402" b="-92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8_BD.27_1#90d3528d6?vcp=1&amp;vop=1&amp;pid=f71b31bc6&amp;color=36,64,97&amp;vtp=1&amp;bbb=1"/>
              <p:cNvSpPr/>
              <p:nvPr/>
            </p:nvSpPr>
            <p:spPr>
              <a:xfrm>
                <a:off x="539496" y="5250014"/>
                <a:ext cx="11109960" cy="4822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8_BD.27_1#90d3528d6?vcp=1&amp;vop=1&amp;pid=f71b31bc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50014"/>
                <a:ext cx="11109960" cy="482283"/>
              </a:xfrm>
              <a:prstGeom prst="rect">
                <a:avLst/>
              </a:prstGeom>
              <a:blipFill>
                <a:blip r:embed="rId8"/>
                <a:stretch>
                  <a:fillRect l="-1317" b="-177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8_AN.28_1#90d3528d6?vcp=1&amp;vop=1&amp;pid=f71b31bc6&amp;color=36,64,97&amp;vtp=1&amp;bbb=1"/>
              <p:cNvSpPr/>
              <p:nvPr/>
            </p:nvSpPr>
            <p:spPr>
              <a:xfrm>
                <a:off x="539496" y="5742203"/>
                <a:ext cx="11109960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8_AN.28_1#90d3528d6?vcp=1&amp;vop=1&amp;pid=f71b31bc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742203"/>
                <a:ext cx="11109960" cy="444500"/>
              </a:xfrm>
              <a:prstGeom prst="rect">
                <a:avLst/>
              </a:prstGeom>
              <a:blipFill>
                <a:blip r:embed="rId9"/>
                <a:stretch>
                  <a:fillRect l="-1317" t="-1370" b="-178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29_1#caa40fc8c?vcp=1&amp;vop=1&amp;pid=f71b31bc6&amp;color=36,64,97&amp;vtp=1&amp;bt=1&amp;bbb=1"/>
              <p:cNvSpPr/>
              <p:nvPr/>
            </p:nvSpPr>
            <p:spPr>
              <a:xfrm>
                <a:off x="539496" y="1910956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解不等式: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29_1#caa40fc8c?vcp=1&amp;vop=1&amp;pid=f71b31bc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0956"/>
                <a:ext cx="11109960" cy="363284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30_1#caa40fc8c?vcp=1&amp;vop=1&amp;pid=f71b31bc6&amp;color=36,64,97&amp;vtp=1&amp;bbb=1"/>
              <p:cNvSpPr/>
              <p:nvPr/>
            </p:nvSpPr>
            <p:spPr>
              <a:xfrm>
                <a:off x="539496" y="2284590"/>
                <a:ext cx="11109960" cy="2827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4!×(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−4)!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6!×(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−10&lt;0,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≥6,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,7,8,9,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{6,7,8,9}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30_1#caa40fc8c?vcp=1&amp;vop=1&amp;pid=f71b31bc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4590"/>
                <a:ext cx="11109960" cy="2827655"/>
              </a:xfrm>
              <a:prstGeom prst="rect">
                <a:avLst/>
              </a:prstGeom>
              <a:blipFill>
                <a:blip r:embed="rId4"/>
                <a:stretch>
                  <a:fillRect l="-1317" b="-49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bb940557a?vcp=1&amp;pid=96c05df93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无限制条件的组合问题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pic>
        <p:nvPicPr>
          <p:cNvPr id="3" name="QC_7_BD.31_1#a83b32e22?htil=1&amp;vaa=1&amp;vcp=1&amp;vop=1&amp;pid=bb940557a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48430" y="1382340"/>
            <a:ext cx="1783080" cy="87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31_2#a83b32e22?htil=1&amp;vaa=1&amp;vcp=1&amp;vop=1&amp;pid=bb940557a&amp;color=36,64,97&amp;vtp=1&amp;bbb=1&amp;hb=1&amp;hs=1"/>
              <p:cNvSpPr/>
              <p:nvPr/>
            </p:nvSpPr>
            <p:spPr>
              <a:xfrm>
                <a:off x="539496" y="1318332"/>
                <a:ext cx="918972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[山东济南2025高二期末]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由若干根相同的木棍组成如图所示的长方体框架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，一只蚂蚁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出发，沿木棍爬行到点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的最短路径共有(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31_2#a83b32e22?htil=1&amp;vaa=1&amp;vcp=1&amp;vop=1&amp;pid=bb940557a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9189720" cy="770255"/>
              </a:xfrm>
              <a:prstGeom prst="rect">
                <a:avLst/>
              </a:prstGeom>
              <a:blipFill>
                <a:blip r:embed="rId4"/>
                <a:stretch>
                  <a:fillRect l="-1593" r="-6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AN.33_1#a83b32e22.bracket?vaa=1&amp;vcp=1&amp;vop=1&amp;pid=bb940557a&amp;color=36,64,97&amp;vpa=3&amp;vtp=1"/>
          <p:cNvSpPr/>
          <p:nvPr/>
        </p:nvSpPr>
        <p:spPr>
          <a:xfrm>
            <a:off x="5352352" y="182799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7_BD.31_3#a83b32e22.choices?htil=1&amp;vaa=1&amp;vcp=1&amp;vop=1&amp;pid=bb940557a&amp;color=36,64,97&amp;vtp=1&amp;bbb=1&amp;hs=1"/>
          <p:cNvSpPr/>
          <p:nvPr/>
        </p:nvSpPr>
        <p:spPr>
          <a:xfrm>
            <a:off x="539496" y="2092666"/>
            <a:ext cx="918972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364105" algn="l"/>
                <a:tab pos="4702810" algn="l"/>
                <a:tab pos="704151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AS.32_1#a83b32e22?vaa=1&amp;vcp=1&amp;vop=1&amp;pid=bb940557a&amp;color=36,64,97&amp;vtp=1&amp;bbb=1&amp;hs=1"/>
              <p:cNvSpPr/>
              <p:nvPr/>
            </p:nvSpPr>
            <p:spPr>
              <a:xfrm>
                <a:off x="539496" y="2453346"/>
                <a:ext cx="11109960" cy="1201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根据题意，一只蚂蚁从点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出发，沿木棍爬行到点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使得爬行的距离最短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，则需要向右爬3格，向前爬2格，向上爬1格，共需6步，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爬行的最短路径共有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7_AS.32_1#a83b32e22?vaa=1&amp;vcp=1&amp;vop=1&amp;pid=bb940557a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3346"/>
                <a:ext cx="11109960" cy="1201865"/>
              </a:xfrm>
              <a:prstGeom prst="rect">
                <a:avLst/>
              </a:prstGeom>
              <a:blipFill>
                <a:blip r:embed="rId5"/>
                <a:stretch>
                  <a:fillRect l="-1317" b="-11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a9fb9b9c3?vcp=1&amp;pid=96c05df93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有限制条件的组合问题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3" name="QO_7_BD.35_1#0a9ed7d22?vcp=1&amp;vop=1&amp;pid=a9fb9b9c3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现有10名教师，其中男教师6名，女教师4名．按下列要求各有多少种不同的选法?</a:t>
            </a:r>
            <a:endParaRPr lang="en-US" altLang="zh-CN" sz="1800" dirty="0"/>
          </a:p>
        </p:txBody>
      </p:sp>
      <p:sp>
        <p:nvSpPr>
          <p:cNvPr id="4" name="QO_8_BD.36_1#ce7f39142?vcp=1&amp;vop=1&amp;pid=0a9ed7d22&amp;color=36,64,97&amp;vtp=1&amp;bbb=1"/>
          <p:cNvSpPr/>
          <p:nvPr/>
        </p:nvSpPr>
        <p:spPr>
          <a:xfrm>
            <a:off x="539496" y="16911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37_1#ce7f39142?vcp=1&amp;vop=1&amp;pid=0a9ed7d22&amp;color=36,64,97&amp;vtp=1&amp;bbb=1&amp;hb=1"/>
              <p:cNvSpPr/>
              <p:nvPr/>
            </p:nvSpPr>
            <p:spPr>
              <a:xfrm>
                <a:off x="539496" y="2109366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从10名教师中选2名去参加会议的选法种数，就是从10个不同元素中取出2个元素的组合数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，则共有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37_1#ce7f39142?vcp=1&amp;vop=1&amp;pid=0a9ed7d2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9366"/>
                <a:ext cx="11109960" cy="782638"/>
              </a:xfrm>
              <a:prstGeom prst="rect">
                <a:avLst/>
              </a:prstGeom>
              <a:blipFill>
                <a:blip r:embed="rId3"/>
                <a:stretch>
                  <a:fillRect l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8_BD.38_1#8c98c2de5?vcp=1&amp;vop=1&amp;pid=0a9ed7d22&amp;color=36,64,97&amp;vtp=1&amp;bbb=1"/>
          <p:cNvSpPr/>
          <p:nvPr/>
        </p:nvSpPr>
        <p:spPr>
          <a:xfrm>
            <a:off x="539496" y="29012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选出2名男教师或2名女教师去参加会议;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39_1#8c98c2de5?vcp=1&amp;vop=1&amp;pid=0a9ed7d22&amp;color=36,64,97&amp;vtp=1&amp;bbb=1"/>
              <p:cNvSpPr/>
              <p:nvPr/>
            </p:nvSpPr>
            <p:spPr>
              <a:xfrm>
                <a:off x="539496" y="3309770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【解】可把问题分两类：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，选出的2名是男教师有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，选出的2名是女教师有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=15+6=21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（提示:分类加法计数原理）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AN.39_1#8c98c2de5?vcp=1&amp;vop=1&amp;pid=0a9ed7d2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9770"/>
                <a:ext cx="11109960" cy="1620838"/>
              </a:xfrm>
              <a:prstGeom prst="rect">
                <a:avLst/>
              </a:prstGeom>
              <a:blipFill>
                <a:blip r:embed="rId4"/>
                <a:stretch>
                  <a:fillRect l="-1317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40_1#22621c6b3?vcp=1&amp;vop=1&amp;pid=0a9ed7d22&amp;color=36,64,97&amp;vtp=1&amp;bt=1&amp;bbb=1"/>
          <p:cNvSpPr/>
          <p:nvPr/>
        </p:nvSpPr>
        <p:spPr>
          <a:xfrm>
            <a:off x="539496" y="109475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选出男、女教师各2名去参加会议;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41_1#22621c6b3?vcp=1&amp;vop=1&amp;pid=0a9ed7d22&amp;color=36,64,97&amp;vtp=1&amp;bbb=1"/>
              <p:cNvSpPr/>
              <p:nvPr/>
            </p:nvSpPr>
            <p:spPr>
              <a:xfrm>
                <a:off x="539496" y="1512397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【解】可把问题分两步：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，从6名男教师中选2名有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，从4名女教师中选2名有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=15×6=90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（提示:分步乘法计数原理）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41_1#22621c6b3?vcp=1&amp;vop=1&amp;pid=0a9ed7d2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12397"/>
                <a:ext cx="11109960" cy="1620838"/>
              </a:xfrm>
              <a:prstGeom prst="rect">
                <a:avLst/>
              </a:prstGeom>
              <a:blipFill>
                <a:blip r:embed="rId3"/>
                <a:stretch>
                  <a:fillRect l="-1317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8_BD.42_1#a60ddb391?vcp=1&amp;vop=1&amp;pid=0a9ed7d22&amp;color=36,64,97&amp;vtp=1&amp;bbb=1"/>
          <p:cNvSpPr/>
          <p:nvPr/>
        </p:nvSpPr>
        <p:spPr>
          <a:xfrm>
            <a:off x="539496" y="314479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选出2名教师去参加会议，恰有1名男教师;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43_1#a60ddb391?vcp=1&amp;vop=1&amp;pid=0a9ed7d22&amp;color=36,64,97&amp;vtp=1&amp;bbb=1"/>
              <p:cNvSpPr/>
              <p:nvPr/>
            </p:nvSpPr>
            <p:spPr>
              <a:xfrm>
                <a:off x="539496" y="3551255"/>
                <a:ext cx="11109960" cy="363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【解】2名教师中恰有1名男教师，则选出1男1女，有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=6×4=24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43_1#a60ddb391?vcp=1&amp;vop=1&amp;pid=0a9ed7d2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51255"/>
                <a:ext cx="11109960" cy="363538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8_BD.44_1#9b4a1da3f?vcp=1&amp;vop=1&amp;pid=0a9ed7d22&amp;color=36,64,97&amp;vtp=1&amp;bbb=1"/>
          <p:cNvSpPr/>
          <p:nvPr/>
        </p:nvSpPr>
        <p:spPr>
          <a:xfrm>
            <a:off x="539496" y="391911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选出2名教师去参加会议，至少有1名男教师;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45_1#9b4a1da3f?vcp=1&amp;vop=1&amp;pid=0a9ed7d22&amp;color=36,64,97&amp;vtp=1&amp;bbb=1&amp;hb=1"/>
              <p:cNvSpPr/>
              <p:nvPr/>
            </p:nvSpPr>
            <p:spPr>
              <a:xfrm>
                <a:off x="539496" y="4283601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【解】方法一（直接法）:至少有1名男教师可分两类：1男1女有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种选法，2男0女有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．根据分类加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法计数原理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（间接法）:选出2名教师去参加会议，至少有1名男教师，也就是从10名教师中选出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2名教师去参加会议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的选法种数减去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2名都是女教师的选法种数，即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8_AN.45_1#9b4a1da3f?vcp=1&amp;vop=1&amp;pid=0a9ed7d2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83601"/>
                <a:ext cx="11109960" cy="1620838"/>
              </a:xfrm>
              <a:prstGeom prst="rect">
                <a:avLst/>
              </a:prstGeom>
              <a:blipFill>
                <a:blip r:embed="rId5"/>
                <a:stretch>
                  <a:fillRect l="-1317" r="-55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46_1#2bc16a6aa?vcp=1&amp;vop=1&amp;pid=0a9ed7d22&amp;color=36,64,97&amp;vtp=1&amp;bt=1&amp;bbb=1"/>
          <p:cNvSpPr/>
          <p:nvPr/>
        </p:nvSpPr>
        <p:spPr>
          <a:xfrm>
            <a:off x="539496" y="252439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选出2名教师去参加会议，至多有1名男教师．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47_1#2bc16a6aa?vcp=1&amp;vop=1&amp;pid=0a9ed7d22&amp;color=36,64,97&amp;vtp=1&amp;bbb=1&amp;hb=1"/>
              <p:cNvSpPr/>
              <p:nvPr/>
            </p:nvSpPr>
            <p:spPr>
              <a:xfrm>
                <a:off x="539496" y="2898031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【解】方法一（直接法）:至多有1名男教师包括两类：1男1女有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种选法，0男2女有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分类加法计数原理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（间接法）:选出2名教师去参加会议，至多有1名男教师，也就是从10名教师中选出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2名教师去参加会议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的选法种数减去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2名都是男教师的选法种数，即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（种）不同选法．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47_1#2bc16a6aa?vcp=1&amp;vop=1&amp;pid=0a9ed7d2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98031"/>
                <a:ext cx="11109960" cy="1620838"/>
              </a:xfrm>
              <a:prstGeom prst="rect">
                <a:avLst/>
              </a:prstGeom>
              <a:blipFill>
                <a:blip r:embed="rId3"/>
                <a:stretch>
                  <a:fillRect l="-1317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5d99bbd1a?vcp=1&amp;pid=7fa79f0d5&amp;color=61,88,159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6_BD#2f0ea5377?vcp=1&amp;pid=5d99bbd1a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分组、分配问题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重难点</a:t>
            </a:r>
            <a:endParaRPr lang="en-US" altLang="zh-CN" sz="2200" dirty="0"/>
          </a:p>
        </p:txBody>
      </p:sp>
      <p:sp>
        <p:nvSpPr>
          <p:cNvPr id="4" name="C_7_BD#c3fab090d?vcp=1&amp;pid=2f0ea5377&amp;color=255,136,39&amp;vtp=1&amp;bbb=1"/>
          <p:cNvSpPr/>
          <p:nvPr/>
        </p:nvSpPr>
        <p:spPr>
          <a:xfrm>
            <a:off x="539496" y="1853729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角度1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不同元素分组、分配问题</a:t>
            </a:r>
            <a:endParaRPr lang="en-US" altLang="zh-CN" sz="2000" dirty="0"/>
          </a:p>
        </p:txBody>
      </p:sp>
      <p:sp>
        <p:nvSpPr>
          <p:cNvPr id="5" name="QO_8_BD.48_1#4bda4b25b?vcp=1&amp;vop=1&amp;pid=c3fab090d&amp;color=36,64,97&amp;vtp=1&amp;bbb=1"/>
          <p:cNvSpPr/>
          <p:nvPr/>
        </p:nvSpPr>
        <p:spPr>
          <a:xfrm>
            <a:off x="539496" y="22923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8张不同的邮票，按下列要求各有多少种不同的分法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（用式子表示）?</a:t>
            </a:r>
            <a:endParaRPr lang="en-US" altLang="zh-CN" sz="1800" dirty="0"/>
          </a:p>
        </p:txBody>
      </p:sp>
      <p:sp>
        <p:nvSpPr>
          <p:cNvPr id="6" name="QO_9_BD.49_1#06d653ea4?vcp=1&amp;vop=1&amp;pid=4bda4b25b&amp;color=36,64,97&amp;vtp=1&amp;bbb=1"/>
          <p:cNvSpPr/>
          <p:nvPr/>
        </p:nvSpPr>
        <p:spPr>
          <a:xfrm>
            <a:off x="539496" y="266397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平均分成四份；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9_AN.50_1#06d653ea4?vcp=1&amp;vop=1&amp;pid=4bda4b25b&amp;color=36,64,97&amp;vtp=1&amp;bbb=1"/>
              <p:cNvSpPr/>
              <p:nvPr/>
            </p:nvSpPr>
            <p:spPr>
              <a:xfrm>
                <a:off x="539496" y="3038181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【解】这是平均分组问题,是组合问题，与顺序无关，有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9_AN.50_1#06d653ea4?vcp=1&amp;vop=1&amp;pid=4bda4b2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8181"/>
                <a:ext cx="11109960" cy="533400"/>
              </a:xfrm>
              <a:prstGeom prst="rect">
                <a:avLst/>
              </a:prstGeom>
              <a:blipFill>
                <a:blip r:embed="rId3"/>
                <a:stretch>
                  <a:fillRect l="-1317" b="-6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51_1#c5df3f000?vcp=1&amp;vop=1&amp;pid=4bda4b25b&amp;color=36,64,97&amp;vtp=1&amp;bt=1&amp;bbb=1"/>
          <p:cNvSpPr/>
          <p:nvPr/>
        </p:nvSpPr>
        <p:spPr>
          <a:xfrm>
            <a:off x="539496" y="110412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平均分给甲、乙、丙、丁四人；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52_1#c5df3f000?vcp=1&amp;vop=1&amp;pid=4bda4b25b&amp;color=36,64,97&amp;vtp=1&amp;bbb=1&amp;hb=1"/>
              <p:cNvSpPr/>
              <p:nvPr/>
            </p:nvSpPr>
            <p:spPr>
              <a:xfrm>
                <a:off x="539496" y="1477758"/>
                <a:ext cx="11109960" cy="3525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【解】方法一：这是平均分组，并且有分配对象,先分组，与顺序无关，有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种分法,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再分配给四个人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,与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顺序有关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种排列方法,共有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：①甲从8张邮票中取2张有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乙从余下的6张中取2张有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丙从余下的4张中取2张有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丁从余下的2张中取2张有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种取法.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所以根据分步乘法计数原理知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，不同分法有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9_AN.52_1#c5df3f000?vcp=1&amp;vop=1&amp;pid=4bda4b25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7758"/>
                <a:ext cx="11109960" cy="3525838"/>
              </a:xfrm>
              <a:prstGeom prst="rect">
                <a:avLst/>
              </a:prstGeom>
              <a:blipFill>
                <a:blip r:embed="rId3"/>
                <a:stretch>
                  <a:fillRect l="-1317" b="-39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9_BD.53_1#8761c6d59?vcp=1&amp;vop=1&amp;pid=4bda4b25b&amp;color=36,64,97&amp;vtp=1&amp;bbb=1"/>
          <p:cNvSpPr/>
          <p:nvPr/>
        </p:nvSpPr>
        <p:spPr>
          <a:xfrm>
            <a:off x="539496" y="499565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分成三份，一份4张，一份2张，一份2张；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9_AN.54_1#8761c6d59?vcp=1&amp;vop=1&amp;pid=4bda4b25b&amp;color=36,64,97&amp;vtp=1&amp;bbb=1"/>
              <p:cNvSpPr/>
              <p:nvPr/>
            </p:nvSpPr>
            <p:spPr>
              <a:xfrm>
                <a:off x="539496" y="5360148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【解】这是部分平均分组问题，与顺序无关，有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9_AN.54_1#8761c6d59?vcp=1&amp;vop=1&amp;pid=4bda4b2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60148"/>
                <a:ext cx="11109960" cy="533400"/>
              </a:xfrm>
              <a:prstGeom prst="rect">
                <a:avLst/>
              </a:prstGeom>
              <a:blipFill>
                <a:blip r:embed="rId4"/>
                <a:stretch>
                  <a:fillRect l="-1317" b="-6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a7d4f07a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9a7d4f07a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9a7d4f07a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9_BD.55_1#5b245dd79?vcp=1&amp;vop=1&amp;pid=4bda4b25b&amp;color=36,64,97&amp;vtp=1&amp;bt=1&amp;bbb=1"/>
          <p:cNvSpPr/>
          <p:nvPr/>
        </p:nvSpPr>
        <p:spPr>
          <a:xfrm>
            <a:off x="539496" y="14417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分给甲、乙、丙三人，甲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4张，乙2张，丙2张；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9_AN.56_1#5b245dd79?vcp=1&amp;vop=1&amp;pid=4bda4b25b&amp;color=36,64,97&amp;vtp=1&amp;bbb=1"/>
              <p:cNvSpPr/>
              <p:nvPr/>
            </p:nvSpPr>
            <p:spPr>
              <a:xfrm>
                <a:off x="539496" y="1802688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【解】这是部分平均定向分配问题，先分组，再分配，与顺序有关，有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9_AN.56_1#5b245dd79?vcp=1&amp;vop=1&amp;pid=4bda4b2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02688"/>
                <a:ext cx="11109960" cy="533400"/>
              </a:xfrm>
              <a:prstGeom prst="rect">
                <a:avLst/>
              </a:prstGeom>
              <a:blipFill>
                <a:blip r:embed="rId3"/>
                <a:stretch>
                  <a:fillRect l="-1317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9_BD.57_1#0e669e3f1?vcp=1&amp;vop=1&amp;pid=4bda4b25b&amp;color=36,64,97&amp;vtp=1&amp;bbb=1"/>
          <p:cNvSpPr/>
          <p:nvPr/>
        </p:nvSpPr>
        <p:spPr>
          <a:xfrm>
            <a:off x="539496" y="233608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（5）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分给三人，一人4张,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一人2张,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一人2张；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9_AN.58_1#0e669e3f1?vcp=1&amp;vop=1&amp;pid=4bda4b25b&amp;color=36,64,97&amp;vtp=1&amp;bbb=1"/>
              <p:cNvSpPr/>
              <p:nvPr/>
            </p:nvSpPr>
            <p:spPr>
              <a:xfrm>
                <a:off x="539496" y="2700578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【解】这是部分平均不定向分配问题，先分组，再分配，与顺序有关，有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9_AN.58_1#0e669e3f1?vcp=1&amp;vop=1&amp;pid=4bda4b2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0578"/>
                <a:ext cx="11109960" cy="533400"/>
              </a:xfrm>
              <a:prstGeom prst="rect">
                <a:avLst/>
              </a:prstGeom>
              <a:blipFill>
                <a:blip r:embed="rId4"/>
                <a:stretch>
                  <a:fillRect l="-1317" b="-6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9_BD.59_1#c45e47ccf?vcp=1&amp;vop=1&amp;pid=4bda4b25b&amp;color=36,64,97&amp;vtp=1&amp;bbb=1"/>
          <p:cNvSpPr/>
          <p:nvPr/>
        </p:nvSpPr>
        <p:spPr>
          <a:xfrm>
            <a:off x="539496" y="323397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（6）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分成三份，一份1张,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一份2张,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一份5张；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9_AN.60_1#c45e47ccf?vcp=1&amp;vop=1&amp;pid=4bda4b25b&amp;color=36,64,97&amp;vtp=1&amp;bbb=1"/>
              <p:cNvSpPr/>
              <p:nvPr/>
            </p:nvSpPr>
            <p:spPr>
              <a:xfrm>
                <a:off x="539496" y="3640441"/>
                <a:ext cx="11109960" cy="373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【解】这是非平均分组问题，仅仅分组，与顺序无关，是组合问题，共有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9_AN.60_1#c45e47ccf?vcp=1&amp;vop=1&amp;pid=4bda4b2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40441"/>
                <a:ext cx="11109960" cy="373317"/>
              </a:xfrm>
              <a:prstGeom prst="rect">
                <a:avLst/>
              </a:prstGeom>
              <a:blipFill>
                <a:blip r:embed="rId5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O_9_BD.61_1#300099001?vcp=1&amp;vop=1&amp;pid=4bda4b25b&amp;color=36,64,97&amp;vtp=1&amp;bbb=1"/>
          <p:cNvSpPr/>
          <p:nvPr/>
        </p:nvSpPr>
        <p:spPr>
          <a:xfrm>
            <a:off x="539496" y="402341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（7）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分给甲、乙、丙三人，甲得1张,乙得2张,丙得5张；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9_AN.62_1#300099001?vcp=1&amp;vop=1&amp;pid=4bda4b25b&amp;color=36,64,97&amp;vtp=1&amp;bbb=1"/>
              <p:cNvSpPr/>
              <p:nvPr/>
            </p:nvSpPr>
            <p:spPr>
              <a:xfrm>
                <a:off x="539496" y="4429873"/>
                <a:ext cx="11175175" cy="373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【解】这是非平均定向分配问题，先分组，再分配，但是定向分配不涉及排序，所以共有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9_AN.62_1#300099001?vcp=1&amp;vop=1&amp;pid=4bda4b2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29873"/>
                <a:ext cx="11175175" cy="373317"/>
              </a:xfrm>
              <a:prstGeom prst="rect">
                <a:avLst/>
              </a:prstGeom>
              <a:blipFill>
                <a:blip r:embed="rId6"/>
                <a:stretch>
                  <a:fillRect l="-1309" r="-436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O_9_BD.63_1#aa984f850?vcp=1&amp;vop=1&amp;pid=4bda4b25b&amp;color=36,64,97&amp;vtp=1&amp;bbb=1"/>
          <p:cNvSpPr/>
          <p:nvPr/>
        </p:nvSpPr>
        <p:spPr>
          <a:xfrm>
            <a:off x="539496" y="481284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（8）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分给甲、乙、丙三人，一人1张,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一人2张,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一人5张.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9_AN.64_1#aa984f850?vcp=1&amp;vop=1&amp;pid=4bda4b25b&amp;color=36,64,97&amp;vtp=1&amp;bbb=1"/>
              <p:cNvSpPr/>
              <p:nvPr/>
            </p:nvSpPr>
            <p:spPr>
              <a:xfrm>
                <a:off x="539496" y="5219305"/>
                <a:ext cx="11109960" cy="3733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【解】这是非平均不定向分配问题，先分组，再分配，与顺序有关，需排列，共有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9_AN.64_1#aa984f850?vcp=1&amp;vop=1&amp;pid=4bda4b25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19305"/>
                <a:ext cx="11109960" cy="373317"/>
              </a:xfrm>
              <a:prstGeom prst="rect">
                <a:avLst/>
              </a:prstGeom>
              <a:blipFill>
                <a:blip r:embed="rId7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7_BD#121c0a27d?vcp=1&amp;pid=2f0ea5377&amp;color=255,136,39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角度2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相同元素分组、分配问题</a:t>
            </a:r>
            <a:endParaRPr lang="en-US" altLang="zh-CN" sz="2000" dirty="0"/>
          </a:p>
        </p:txBody>
      </p:sp>
      <p:sp>
        <p:nvSpPr>
          <p:cNvPr id="3" name="QO_9_BD.65_1#65ece4b85?vcp=1&amp;vop=1&amp;pid=db517b3c4&amp;color=36,64,97&amp;vtp=1&amp;bbb=1"/>
          <p:cNvSpPr/>
          <p:nvPr/>
        </p:nvSpPr>
        <p:spPr>
          <a:xfrm>
            <a:off x="539496" y="126770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把10个相同的小球放入4个不同的箱子中，每个箱子至少放入1个，共有多少种放法？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9_AN.66_1#65ece4b85?vcp=1&amp;vop=1&amp;pid=db517b3c4&amp;color=36,64,97&amp;vtp=1&amp;bbb=1"/>
              <p:cNvSpPr/>
              <p:nvPr/>
            </p:nvSpPr>
            <p:spPr>
              <a:xfrm>
                <a:off x="539496" y="1678709"/>
                <a:ext cx="11109960" cy="3731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【解】采用隔板法，在10个小球形成的9个空隙中，插入3块板，则共有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9_AN.66_1#65ece4b85?vcp=1&amp;vop=1&amp;pid=db517b3c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8709"/>
                <a:ext cx="11109960" cy="373126"/>
              </a:xfrm>
              <a:prstGeom prst="rect">
                <a:avLst/>
              </a:prstGeom>
              <a:blipFill>
                <a:blip r:embed="rId3"/>
                <a:stretch>
                  <a:fillRect l="-1317" b="-370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9_BD.67_1#4a14ce54f?vcp=1&amp;vop=1&amp;pid=db517b3c4&amp;color=36,64,97&amp;vtp=1&amp;bbb=1"/>
          <p:cNvSpPr/>
          <p:nvPr/>
        </p:nvSpPr>
        <p:spPr>
          <a:xfrm>
            <a:off x="539496" y="205412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把10个相同的小球放入4个不同的箱子中，每个箱子至少放入2个，共有多少种放法？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9_AN.68_1#4a14ce54f?vcp=1&amp;vop=1&amp;pid=db517b3c4&amp;color=36,64,97&amp;vtp=1&amp;bbb=1&amp;hb=1"/>
              <p:cNvSpPr/>
              <p:nvPr/>
            </p:nvSpPr>
            <p:spPr>
              <a:xfrm>
                <a:off x="539496" y="2462616"/>
                <a:ext cx="11109960" cy="783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【解】先从10个小球中拿出4个小球，分别放入4个箱子，还剩下6个小球，此时问题转化为6个小球放入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4个不同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的箱子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，每个箱子至少放入1个，采用隔板法，则共有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9_AN.68_1#4a14ce54f?vcp=1&amp;vop=1&amp;pid=db517b3c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2616"/>
                <a:ext cx="11109960" cy="783209"/>
              </a:xfrm>
              <a:prstGeom prst="rect">
                <a:avLst/>
              </a:prstGeom>
              <a:blipFill>
                <a:blip r:embed="rId4"/>
                <a:stretch>
                  <a:fillRect l="-1317" r="-1262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9_BD.69_1#10d41a2bf?vcp=1&amp;vop=1&amp;pid=db517b3c4&amp;color=36,64,97&amp;vtp=1&amp;bbb=1"/>
          <p:cNvSpPr/>
          <p:nvPr/>
        </p:nvSpPr>
        <p:spPr>
          <a:xfrm>
            <a:off x="539496" y="324861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把6个相同的小球放入4个相同的箱子中，每个箱子至少放入1个，共有多少种放法？</a:t>
            </a:r>
            <a:endParaRPr lang="en-US" altLang="zh-CN" sz="1800" dirty="0"/>
          </a:p>
        </p:txBody>
      </p:sp>
      <p:sp>
        <p:nvSpPr>
          <p:cNvPr id="8" name="QO_9_AN.70_1#10d41a2bf?vcp=1&amp;vop=1&amp;pid=db517b3c4&amp;color=36,64,97&amp;vtp=1&amp;bbb=1&amp;hb=1"/>
          <p:cNvSpPr/>
          <p:nvPr/>
        </p:nvSpPr>
        <p:spPr>
          <a:xfrm>
            <a:off x="539496" y="3657114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【解】先从6个小球中拿出4个小球，分别放入4个箱子，还剩下2个小球.2个小球放入4个箱子有2种结果，即</a:t>
            </a:r>
            <a:r>
              <a:rPr lang="en-US" altLang="zh-CN" sz="1800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小球在同一个箱子和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2个小球不在同一个箱子，故共有2种放法.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0eb76e35?vcp=1&amp;pid=5d99bbd1a&amp;color=101,101,255&amp;vtp=1&amp;bt=1&amp;bbb=1"/>
          <p:cNvSpPr/>
          <p:nvPr/>
        </p:nvSpPr>
        <p:spPr>
          <a:xfrm>
            <a:off x="539496" y="828000"/>
            <a:ext cx="11109960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“多面手”问题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p:sp>
        <p:nvSpPr>
          <p:cNvPr id="3" name="QO_7_BD.71_1#062bc482b?vcp=1&amp;vop=1&amp;pid=30eb76e35&amp;color=36,64,97&amp;vtp=1&amp;bbb=1&amp;hb=1"/>
          <p:cNvSpPr/>
          <p:nvPr/>
        </p:nvSpPr>
        <p:spPr>
          <a:xfrm>
            <a:off x="539496" y="131833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现有8名划船运动员，其中3名只会划右舷，2名只会划左舷，3名左、右舷都会划，现在要从中选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6名划船运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动员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，其中3名划右舷，3名划左舷，共有多少种选法？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72_1#062bc482b?vcp=1&amp;vop=1&amp;pid=30eb76e35&amp;color=36,64,97&amp;vtp=1&amp;bbb=1&amp;hb=1"/>
              <p:cNvSpPr/>
              <p:nvPr/>
            </p:nvSpPr>
            <p:spPr>
              <a:xfrm>
                <a:off x="539496" y="2092666"/>
                <a:ext cx="11109960" cy="2459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【解】①若只会划右舷的3名去划右舷，则划左舷的人有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若从只会划右舷的人中选2名去划右舷，则另1名划右舷的人有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种选法，则划左舷的人有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步乘法计数原理可知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若从只会划右舷的人中选1名划右舷，则需从左、右舷都会划的人中选2名划右舷，则划左舷的人有1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根据分步乘法计数原理可知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根据分类加法计数原理可知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⋅1=55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72_1#062bc482b?vcp=1&amp;vop=1&amp;pid=30eb76e3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2459609"/>
              </a:xfrm>
              <a:prstGeom prst="rect">
                <a:avLst/>
              </a:prstGeom>
              <a:blipFill>
                <a:blip r:embed="rId3"/>
                <a:stretch>
                  <a:fillRect l="-1317" r="-1262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73_1#062bc482b?vcp=1&amp;vop=1&amp;pid=30eb76e35&amp;color=36,64,97&amp;mp=1&amp;vtp=1&amp;bt=1&amp;bbb=1&amp;hb=1"/>
          <p:cNvSpPr/>
          <p:nvPr/>
        </p:nvSpPr>
        <p:spPr>
          <a:xfrm>
            <a:off x="539496" y="2736042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本题属于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“多面手”问题，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解决此问题的方法为根据只会一种本领的人被选择的人数进行分类，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若只会这种本领的人被选择的人数已经满足所需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，则直接将“多面手”与只会另一种本领的人放在一起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；若只会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这种本领的人被选择的人数不满足所需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，则先从“多面手”中选择，再将剩余“多面手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”与只会另一种本领的人放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在一起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pic>
        <p:nvPicPr>
          <p:cNvPr id="3" name="QO_7_EX.73_1#062bc482b?vcp=1&amp;vop=1&amp;pid=30eb76e35&amp;color=36,64,97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79547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7744f6a2?vcp=1&amp;pid=5d99bbd1a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排列、组合的综合问题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p:sp>
        <p:nvSpPr>
          <p:cNvPr id="3" name="QB_7_BD.74_1#15aa394c7?vaa=1&amp;vcp=1&amp;vop=1&amp;pid=37744f6a2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[吉林四平2024高二期中]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从6件不同的礼物中选出3件分给3位同学，每人1件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，则不同的分法种数是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7_AN.77_1#15aa394c7.blank?vaa=1&amp;vcp=1&amp;vop=1&amp;pid=37744f6a2&amp;color=36,64,97&amp;vpa=4&amp;vtp=1&amp;bbb=1"/>
          <p:cNvSpPr/>
          <p:nvPr/>
        </p:nvSpPr>
        <p:spPr>
          <a:xfrm>
            <a:off x="10947940" y="1282282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75_1#15aa394c7?vaa=1&amp;vcp=1&amp;vop=1&amp;pid=37744f6a2&amp;color=36,64,97&amp;vtp=1&amp;bbb=1"/>
              <p:cNvSpPr/>
              <p:nvPr/>
            </p:nvSpPr>
            <p:spPr>
              <a:xfrm>
                <a:off x="539496" y="1688171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由题意得，先从6件礼物中任选3件，共有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（种）不同的方法，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后将选出的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3件礼物送给3位同学，每人1件，共有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（种）不同的分法，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以由分步乘法计数原理可知共有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20×6=120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（种）不同的分法.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B_7_AS.75_1#15aa394c7?vaa=1&amp;vcp=1&amp;vop=1&amp;pid=37744f6a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1217740"/>
              </a:xfrm>
              <a:prstGeom prst="rect">
                <a:avLst/>
              </a:prstGeom>
              <a:blipFill>
                <a:blip r:embed="rId3"/>
                <a:stretch>
                  <a:fillRect l="-1317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7_EX.79_1#15aa394c7?vaa=1&amp;vcp=1&amp;vop=1&amp;pid=37744f6a2&amp;color=36,64,97&amp;vtp=1&amp;bbb=1&amp;hb=1"/>
          <p:cNvSpPr/>
          <p:nvPr/>
        </p:nvSpPr>
        <p:spPr>
          <a:xfrm>
            <a:off x="539496" y="2907371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本题属于选派问题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，此问题一般是“先选后排”，应遵循“先组合后排列”“先分类后分步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”“先特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殊后一般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”的原则.</a:t>
            </a:r>
            <a:endParaRPr lang="en-US" altLang="zh-CN" dirty="0"/>
          </a:p>
        </p:txBody>
      </p:sp>
      <p:pic>
        <p:nvPicPr>
          <p:cNvPr id="8" name="QB_7_EX.80_1#15aa394c7?vaa=1&amp;vcp=1&amp;vop=1&amp;pid=37744f6a2&amp;color=36,64,97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966807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79_1#99753db9b?vaa=1&amp;vcp=1&amp;vop=1&amp;pid=37744f6a2&amp;color=36,64,97&amp;vtp=1&amp;bt=1&amp;bbb=1&amp;hb=1"/>
          <p:cNvSpPr/>
          <p:nvPr/>
        </p:nvSpPr>
        <p:spPr>
          <a:xfrm>
            <a:off x="539496" y="1425974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6月份进入毕业季，6位同学在毕业晚会上进行伴手礼的交换，任意2位同学之间最多交换一次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，进行交换的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位同学互赠一份伴手礼.已知6位同学之间共进行了13次交换，则收到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4份伴手礼的同学人数为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7_AN.82_1#99753db9b.blank?vaa=1&amp;vcp=1&amp;vop=1&amp;pid=37744f6a2&amp;color=36,64,97&amp;vpa=5&amp;vtp=1&amp;bbb=1"/>
          <p:cNvSpPr/>
          <p:nvPr/>
        </p:nvSpPr>
        <p:spPr>
          <a:xfrm>
            <a:off x="9860501" y="1793639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2或4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80_1#99753db9b?vaa=1&amp;vcp=1&amp;vop=1&amp;pid=37744f6a2&amp;color=36,64,97&amp;vtp=1&amp;bbb=1&amp;hb=1"/>
              <p:cNvSpPr/>
              <p:nvPr/>
            </p:nvSpPr>
            <p:spPr>
              <a:xfrm>
                <a:off x="539496" y="2204103"/>
                <a:ext cx="11109960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设这6位同学分别为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.若任意2位同学之间都进行一次交换，则进行交换的次数为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，现进行了13次交换，故有2次交换没有发生，有两种可能：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由3人构成的2次交换没有发生.如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之间没有发生交换，则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交换了3次，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交换了4次，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换了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5次；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由4人构成的2次交换没有发生.如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之间没有发生交换，则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交换4次，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交换5次.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，交换4次可以收到4份伴手礼，故收到4份伴手礼的同学人数为2或4.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B_7_AS.80_1#99753db9b?vaa=1&amp;vcp=1&amp;vop=1&amp;pid=37744f6a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04103"/>
                <a:ext cx="11109960" cy="2446655"/>
              </a:xfrm>
              <a:prstGeom prst="rect">
                <a:avLst/>
              </a:prstGeom>
              <a:blipFill>
                <a:blip r:embed="rId3"/>
                <a:stretch>
                  <a:fillRect l="-1317" r="-43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EX.85_1#99753db9b?vaa=1&amp;vcp=1&amp;vop=1&amp;pid=37744f6a2&amp;color=36,64,97&amp;vtp=1&amp;bbb=1&amp;hb=1"/>
              <p:cNvSpPr/>
              <p:nvPr/>
            </p:nvSpPr>
            <p:spPr>
              <a:xfrm>
                <a:off x="539496" y="4642503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本题属于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“握手”问题，此问题可以类比单循环比赛，即两者只会碰面一次.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个“人”互相“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握手”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一次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，共“握手”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（次）.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B_7_EX.85_1#99753db9b?vaa=1&amp;vcp=1&amp;vop=1&amp;pid=37744f6a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42503"/>
                <a:ext cx="11109960" cy="838200"/>
              </a:xfrm>
              <a:prstGeom prst="rect">
                <a:avLst/>
              </a:prstGeom>
              <a:blipFill>
                <a:blip r:embed="rId4"/>
                <a:stretch>
                  <a:fillRect l="-1317" r="-220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B_7_EX.84_1#99753db9b?vaa=1&amp;vcp=1&amp;vop=1&amp;pid=37744f6a2&amp;color=36,64,97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470193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dc81b48e0.fixed?vcp=1&amp;pid=9a7d4f07a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dc81b48e0.fixed?vcp=1&amp;pid=9a7d4f07a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dc81b48e0.fixed?vcp=1&amp;pid=9a7d4f07a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排列与组合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7d810236.fixed?vcp=1&amp;pid=dc81b48e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27d810236.fixed?vcp=1&amp;pid=dc81b48e0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6.2.3</a:t>
            </a:r>
            <a:endParaRPr lang="en-US" altLang="zh-CN" sz="5400" dirty="0"/>
          </a:p>
        </p:txBody>
      </p:sp>
      <p:sp>
        <p:nvSpPr>
          <p:cNvPr id="4" name="C_3#27d810236.fixed?vcp=1&amp;pid=dc81b48e0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</a:t>
            </a:r>
            <a:endParaRPr lang="en-US" altLang="zh-CN" sz="5400" dirty="0"/>
          </a:p>
        </p:txBody>
      </p:sp>
      <p:pic>
        <p:nvPicPr>
          <p:cNvPr id="5" name="C_3#27d810236.fixed?vcp=1&amp;pid=dc81b48e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27d810236.fixed?vcp=1&amp;pid=dc81b48e0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6.2.4</a:t>
            </a:r>
            <a:endParaRPr lang="en-US" altLang="zh-CN" sz="5400" dirty="0"/>
          </a:p>
        </p:txBody>
      </p:sp>
      <p:sp>
        <p:nvSpPr>
          <p:cNvPr id="7" name="C_3_BD#27d810236.fixed?vcp=1&amp;pid=dc81b48e0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8826affa6?lid=6785ddc04&amp;cid=6785ddc04&amp;vtp=1&amp;bbb=1">
            <a:hlinkClick r:id="rId3" action="ppaction://hlinksldjump"/>
          </p:cNvPr>
          <p:cNvSpPr/>
          <p:nvPr/>
        </p:nvSpPr>
        <p:spPr>
          <a:xfrm>
            <a:off x="5148072" y="251917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3" name="C_1#目录1:8826affa6?lid=532a04ab5&amp;cid=532a04ab5&amp;vtp=1&amp;bbb=1">
            <a:hlinkClick r:id="rId3" action="ppaction://hlinksldjump"/>
          </p:cNvPr>
          <p:cNvSpPr/>
          <p:nvPr/>
        </p:nvSpPr>
        <p:spPr>
          <a:xfrm>
            <a:off x="5148072" y="291236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组合数与组合数公式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4" name="C_1#目录1:8826affa6?lid=d1f4914f1&amp;cid=d1f4914f1&amp;vtp=1&amp;bbb=1">
            <a:hlinkClick r:id="rId4" action="ppaction://hlinksldjump"/>
          </p:cNvPr>
          <p:cNvSpPr/>
          <p:nvPr/>
        </p:nvSpPr>
        <p:spPr>
          <a:xfrm>
            <a:off x="5148072" y="330555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组合数的性质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5" name="C_1#目录1:8826affa6?lid=924b7f16b&amp;cid=924b7f16b&amp;vtp=1&amp;bbb=1">
            <a:hlinkClick r:id="rId4" action="ppaction://hlinksldjump"/>
          </p:cNvPr>
          <p:cNvSpPr/>
          <p:nvPr/>
        </p:nvSpPr>
        <p:spPr>
          <a:xfrm>
            <a:off x="5148072" y="369874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解决排列组合问题的四项基本原则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6" name="C_1#目录1:8826affa6?lid=a56f762fa&amp;cid=a56f762fa&amp;vtp=1&amp;bbb=1">
            <a:hlinkClick r:id="rId5" action="ppaction://hlinksldjump"/>
          </p:cNvPr>
          <p:cNvSpPr/>
          <p:nvPr/>
        </p:nvSpPr>
        <p:spPr>
          <a:xfrm>
            <a:off x="5148072" y="461518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曲解题意、重复计数致错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pic>
        <p:nvPicPr>
          <p:cNvPr id="13" name="O_0#目录1:8826affa6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504" y="1796796"/>
            <a:ext cx="731520" cy="768096"/>
          </a:xfrm>
          <a:prstGeom prst="rect">
            <a:avLst/>
          </a:prstGeom>
        </p:spPr>
      </p:pic>
      <p:pic>
        <p:nvPicPr>
          <p:cNvPr id="14" name="O_0#目录1:8826affa6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504" y="3926840"/>
            <a:ext cx="731520" cy="768096"/>
          </a:xfrm>
          <a:prstGeom prst="rect">
            <a:avLst/>
          </a:prstGeom>
        </p:spPr>
      </p:pic>
      <p:sp>
        <p:nvSpPr>
          <p:cNvPr id="16" name="O_0#目录1:8826affa6.fixed?vcp=1&amp;color=255,255,255&amp;vtp=1&amp;bbb=1"/>
          <p:cNvSpPr/>
          <p:nvPr/>
        </p:nvSpPr>
        <p:spPr>
          <a:xfrm>
            <a:off x="4032504" y="179679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7" name="O_0#目录1:8826affa6.fixed?vcp=1&amp;color=255,255,255&amp;vtp=1&amp;bbb=1"/>
          <p:cNvSpPr/>
          <p:nvPr/>
        </p:nvSpPr>
        <p:spPr>
          <a:xfrm>
            <a:off x="4032504" y="392684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9" name="O_0#目录1:8826affa6.fixed?lid=8826affa6&amp;vcp=1&amp;color=0,55,96&amp;vtp=1&amp;bbb=1">
            <a:hlinkClick r:id="rId8" action="ppaction://hlinksldjump"/>
          </p:cNvPr>
          <p:cNvSpPr/>
          <p:nvPr/>
        </p:nvSpPr>
        <p:spPr>
          <a:xfrm>
            <a:off x="4965192" y="195224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0" name="O_0#目录1:8826affa6.fixed?lid=a41f9e075&amp;vcp=1&amp;color=0,55,96&amp;vtp=1&amp;bbb=1">
            <a:hlinkClick r:id="rId5" action="ppaction://hlinksldjump"/>
          </p:cNvPr>
          <p:cNvSpPr/>
          <p:nvPr/>
        </p:nvSpPr>
        <p:spPr>
          <a:xfrm>
            <a:off x="4965192" y="413766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12CF2C-BAFE-0A7F-AAC0-3344B433B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_1#目录1:8826affa6?lid=04779024d&amp;cid=04779024d&amp;vtp=1&amp;bbb=1">
            <a:hlinkClick r:id="rId3" action="ppaction://hlinksldjump"/>
          </p:cNvPr>
          <p:cNvSpPr/>
          <p:nvPr/>
        </p:nvSpPr>
        <p:spPr>
          <a:xfrm>
            <a:off x="5352288" y="294741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组合数公式的应用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23" name="C_1#目录1:8826affa6?lid=bb940557a&amp;cid=bb940557a&amp;vtp=1&amp;bbb=1">
            <a:hlinkClick r:id="rId4" action="ppaction://hlinksldjump"/>
          </p:cNvPr>
          <p:cNvSpPr/>
          <p:nvPr/>
        </p:nvSpPr>
        <p:spPr>
          <a:xfrm>
            <a:off x="5352288" y="334060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无限制条件的组合问题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24" name="C_1#目录1:8826affa6?lid=a9fb9b9c3&amp;cid=a9fb9b9c3&amp;vtp=1&amp;bbb=1">
            <a:hlinkClick r:id="rId5" action="ppaction://hlinksldjump"/>
          </p:cNvPr>
          <p:cNvSpPr/>
          <p:nvPr/>
        </p:nvSpPr>
        <p:spPr>
          <a:xfrm>
            <a:off x="5352288" y="373380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有限制条件的组合问题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25" name="C_1#目录1:8826affa6?lid=2f0ea5377&amp;cid=2f0ea5377&amp;vtp=1&amp;bbb=1">
            <a:hlinkClick r:id="rId6" action="ppaction://hlinksldjump"/>
          </p:cNvPr>
          <p:cNvSpPr/>
          <p:nvPr/>
        </p:nvSpPr>
        <p:spPr>
          <a:xfrm>
            <a:off x="5352288" y="413613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分组、分配问题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</a:t>
            </a:r>
            <a:endParaRPr lang="en-US" altLang="zh-CN" sz="1800" dirty="0"/>
          </a:p>
        </p:txBody>
      </p:sp>
      <p:sp>
        <p:nvSpPr>
          <p:cNvPr id="26" name="C_1#目录1:8826affa6?lid=30eb76e35&amp;cid=30eb76e35&amp;vtp=1&amp;bbb=1">
            <a:hlinkClick r:id="rId7" action="ppaction://hlinksldjump"/>
          </p:cNvPr>
          <p:cNvSpPr/>
          <p:nvPr/>
        </p:nvSpPr>
        <p:spPr>
          <a:xfrm>
            <a:off x="5352288" y="452932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“多面手”问题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27" name="C_1#目录1:8826affa6?lid=37744f6a2&amp;cid=37744f6a2&amp;vtp=1&amp;bbb=1">
            <a:hlinkClick r:id="rId8" action="ppaction://hlinksldjump"/>
          </p:cNvPr>
          <p:cNvSpPr/>
          <p:nvPr/>
        </p:nvSpPr>
        <p:spPr>
          <a:xfrm>
            <a:off x="5352288" y="492252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排列、组合的综合问题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28" name="O_0#目录1:8826affa6.fixed?vcp=1&amp;color=36,64,97&amp;tib=255,255,255&amp;vtp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1968" y="2288032"/>
            <a:ext cx="731520" cy="768096"/>
          </a:xfrm>
          <a:prstGeom prst="rect">
            <a:avLst/>
          </a:prstGeom>
        </p:spPr>
      </p:pic>
      <p:sp>
        <p:nvSpPr>
          <p:cNvPr id="29" name="O_0#目录1:8826affa6.fixed?vcp=1&amp;color=255,255,255&amp;vtp=1&amp;bbb=1"/>
          <p:cNvSpPr/>
          <p:nvPr/>
        </p:nvSpPr>
        <p:spPr>
          <a:xfrm>
            <a:off x="4061968" y="228803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30" name="O_0#目录1:8826affa6.fixed?lid=7fa79f0d5&amp;vcp=1&amp;color=0,55,96&amp;vtp=1&amp;bbb=1">
            <a:hlinkClick r:id="rId3" action="ppaction://hlinksldjump"/>
          </p:cNvPr>
          <p:cNvSpPr/>
          <p:nvPr/>
        </p:nvSpPr>
        <p:spPr>
          <a:xfrm>
            <a:off x="4994656" y="243433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88578997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826affa6?vcp=1&amp;pid=27d810236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8826affa6?vcp=1&amp;pid=27d810236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pic>
        <p:nvPicPr>
          <p:cNvPr id="4" name="QO_5_BD.1_1#fc1835451?vcp=1&amp;vop=1&amp;pid=8826affa6&amp;color=36,64,97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72" y="1516531"/>
            <a:ext cx="89611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1_1#fc1835451?vcp=1&amp;vop=1&amp;pid=8826affa6&amp;color=36,64,97&amp;vtp=1&amp;bbb=1"/>
          <p:cNvSpPr/>
          <p:nvPr/>
        </p:nvSpPr>
        <p:spPr>
          <a:xfrm>
            <a:off x="539496" y="146909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判断下列问题是排列问题还是组合问题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00" dirty="0"/>
          </a:p>
        </p:txBody>
      </p:sp>
      <p:sp>
        <p:nvSpPr>
          <p:cNvPr id="6" name="QO_6_BD.2_1#fda324a73?vcp=1&amp;vop=1&amp;pid=fc1835451&amp;color=36,64,97&amp;vtp=1&amp;bbb=1"/>
          <p:cNvSpPr/>
          <p:nvPr/>
        </p:nvSpPr>
        <p:spPr>
          <a:xfrm>
            <a:off x="539496" y="187555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从10个人中选出3人作为代表去开会，有多少种选法?</a:t>
            </a:r>
            <a:endParaRPr lang="en-US" altLang="zh-CN" sz="1800" dirty="0"/>
          </a:p>
        </p:txBody>
      </p:sp>
      <p:sp>
        <p:nvSpPr>
          <p:cNvPr id="7" name="QO_6_AN.3_1#fda324a73?vcp=1&amp;vop=1&amp;pid=fc1835451&amp;color=36,64,97&amp;vtp=1&amp;bbb=1"/>
          <p:cNvSpPr/>
          <p:nvPr/>
        </p:nvSpPr>
        <p:spPr>
          <a:xfrm>
            <a:off x="539496" y="229084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3个代表之间没有顺序的区别，是组合问题．</a:t>
            </a:r>
            <a:endParaRPr lang="en-US" altLang="zh-CN" sz="1800" dirty="0"/>
          </a:p>
        </p:txBody>
      </p:sp>
      <p:sp>
        <p:nvSpPr>
          <p:cNvPr id="8" name="QO_6_BD.4_1#7984866a7?vcp=1&amp;vop=1&amp;pid=fc1835451&amp;color=36,64,97&amp;vtp=1&amp;bbb=1"/>
          <p:cNvSpPr/>
          <p:nvPr/>
        </p:nvSpPr>
        <p:spPr>
          <a:xfrm>
            <a:off x="539496" y="266715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从10个人中选出3人担任不同学科的课代表，有多少种选法?</a:t>
            </a:r>
            <a:endParaRPr lang="en-US" altLang="zh-CN" sz="1800" dirty="0"/>
          </a:p>
        </p:txBody>
      </p:sp>
      <p:sp>
        <p:nvSpPr>
          <p:cNvPr id="9" name="QO_6_AN.5_1#7984866a7?vcp=1&amp;vop=1&amp;pid=fc1835451&amp;color=36,64,97&amp;vtp=1&amp;bbb=1"/>
          <p:cNvSpPr/>
          <p:nvPr/>
        </p:nvSpPr>
        <p:spPr>
          <a:xfrm>
            <a:off x="539496" y="308332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【解】3个人担任哪一科的课代表是有顺序区别的，是排列问题．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785ddc04?vcp=1&amp;pid=8826affa6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3" name="C_5_BD#532a04ab5?vcp=1&amp;pid=8826affa6&amp;color=101,101,255&amp;vtp=1&amp;bbb=1"/>
          <p:cNvSpPr/>
          <p:nvPr/>
        </p:nvSpPr>
        <p:spPr>
          <a:xfrm>
            <a:off x="539496" y="131485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组合数与组合数公式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pic>
        <p:nvPicPr>
          <p:cNvPr id="4" name="QO_6_BD.6_1#fae10eb82?vcp=1&amp;vop=1&amp;pid=532a04ab5&amp;color=36,64,97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817" y="1860795"/>
            <a:ext cx="103327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6_BD.6_1#fae10eb82?vcp=1&amp;vop=1&amp;pid=532a04ab5&amp;color=36,64,97&amp;vtp=1&amp;bbb=1"/>
          <p:cNvSpPr/>
          <p:nvPr/>
        </p:nvSpPr>
        <p:spPr>
          <a:xfrm>
            <a:off x="539496" y="181336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9名学生中选出3名参加“希望英语”口语比赛，共有多少种选法?</a:t>
            </a:r>
            <a:endParaRPr lang="en-US" altLang="zh-CN" sz="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7_1#fae10eb82?vcp=1&amp;vop=1&amp;pid=532a04ab5&amp;color=36,64,97&amp;vtp=1&amp;bbb=1"/>
              <p:cNvSpPr/>
              <p:nvPr/>
            </p:nvSpPr>
            <p:spPr>
              <a:xfrm>
                <a:off x="539496" y="2177756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【解】只需从9名学生中选出3名即可，从而有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7_1#fae10eb82?vcp=1&amp;vop=1&amp;pid=532a04a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77756"/>
                <a:ext cx="11109960" cy="533400"/>
              </a:xfrm>
              <a:prstGeom prst="rect">
                <a:avLst/>
              </a:prstGeom>
              <a:blipFill>
                <a:blip r:embed="rId4"/>
                <a:stretch>
                  <a:fillRect l="-1317" b="-6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QB_6_BD.8_1#90fe65fc0?vaa=1&amp;vcp=1&amp;vop=1&amp;pid=532a04ab5&amp;color=36,64,97&amp;tib=255,255,255&amp;iip=3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817" y="2764941"/>
            <a:ext cx="103327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6_BD.8_1#90fe65fc0?vaa=1&amp;vcp=1&amp;vop=1&amp;pid=532a04ab5&amp;color=36,64,97&amp;vtp=1&amp;bbb=1"/>
              <p:cNvSpPr/>
              <p:nvPr/>
            </p:nvSpPr>
            <p:spPr>
              <a:xfrm>
                <a:off x="539496" y="2711156"/>
                <a:ext cx="11109960" cy="3716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8" name="QB_6_BD.8_1#90fe65fc0?vaa=1&amp;vcp=1&amp;vop=1&amp;pid=532a04a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1156"/>
                <a:ext cx="11109960" cy="371666"/>
              </a:xfrm>
              <a:prstGeom prst="rect">
                <a:avLst/>
              </a:prstGeom>
              <a:blipFill>
                <a:blip r:embed="rId6"/>
                <a:stretch>
                  <a:fillRect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B_6_AN.10_1#90fe65fc0.blank?vaa=1&amp;vcp=1&amp;vop=1&amp;pid=532a04ab5&amp;color=36,64,97&amp;vpa=1&amp;vtp=1&amp;bbb=1"/>
          <p:cNvSpPr/>
          <p:nvPr/>
        </p:nvSpPr>
        <p:spPr>
          <a:xfrm>
            <a:off x="4196493" y="2670897"/>
            <a:ext cx="6238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1或3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B_6_AS.9_1#90fe65fc0?vaa=1&amp;vcp=1&amp;vop=1&amp;pid=532a04ab5&amp;color=36,64,97&amp;vtp=1&amp;bbb=1"/>
              <p:cNvSpPr/>
              <p:nvPr/>
            </p:nvSpPr>
            <p:spPr>
              <a:xfrm>
                <a:off x="539496" y="3131970"/>
                <a:ext cx="11109960" cy="3732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B_6_AS.9_1#90fe65fc0?vaa=1&amp;vcp=1&amp;vop=1&amp;pid=532a04a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1970"/>
                <a:ext cx="11109960" cy="373253"/>
              </a:xfrm>
              <a:prstGeom prst="rect">
                <a:avLst/>
              </a:prstGeom>
              <a:blipFill>
                <a:blip r:embed="rId7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QB_6_BD.12_1#57d280561?vaa=1&amp;vcp=1&amp;vop=1&amp;pid=532a04ab5&amp;color=36,64,97&amp;tib=255,255,255&amp;iip=4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817" y="3607522"/>
            <a:ext cx="103327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B_6_BD.12_1#57d280561?vaa=1&amp;vcp=1&amp;vop=1&amp;pid=532a04ab5&amp;color=36,64,97&amp;vtp=1&amp;bbb=1"/>
              <p:cNvSpPr/>
              <p:nvPr/>
            </p:nvSpPr>
            <p:spPr>
              <a:xfrm>
                <a:off x="539496" y="3548911"/>
                <a:ext cx="11109960" cy="37236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13" name="QB_6_BD.12_1#57d280561?vaa=1&amp;vcp=1&amp;vop=1&amp;pid=532a04a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8911"/>
                <a:ext cx="11109960" cy="372364"/>
              </a:xfrm>
              <a:prstGeom prst="rect">
                <a:avLst/>
              </a:prstGeom>
              <a:blipFill>
                <a:blip r:embed="rId9"/>
                <a:stretch>
                  <a:fillRect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QB_6_AN.14_1#57d280561.blank?vaa=1&amp;vcp=1&amp;vop=1&amp;pid=532a04ab5&amp;color=36,64,97&amp;vpa=2&amp;vtp=1&amp;bbb=1"/>
          <p:cNvSpPr/>
          <p:nvPr/>
        </p:nvSpPr>
        <p:spPr>
          <a:xfrm>
            <a:off x="7865839" y="3504524"/>
            <a:ext cx="7381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6或18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QB_6_AS.13_1#57d280561?vaa=1&amp;vcp=1&amp;vop=1&amp;pid=532a04ab5&amp;color=36,64,97&amp;vtp=1&amp;bbb=1&amp;hb=1"/>
              <p:cNvSpPr/>
              <p:nvPr/>
            </p:nvSpPr>
            <p:spPr>
              <a:xfrm>
                <a:off x="539496" y="3932451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根据题意，由于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−1)=6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），故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15" name="QB_6_AS.13_1#57d280561?vaa=1&amp;vcp=1&amp;vop=1&amp;pid=532a04ab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32451"/>
                <a:ext cx="11109960" cy="1217740"/>
              </a:xfrm>
              <a:prstGeom prst="rect">
                <a:avLst/>
              </a:prstGeom>
              <a:blipFill>
                <a:blip r:embed="rId10"/>
                <a:stretch>
                  <a:fillRect l="-1317" r="-823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9" grpId="0" build="p" animBg="1"/>
      <p:bldP spid="10" grpId="0" build="p" animBg="1"/>
      <p:bldP spid="14" grpId="0" build="p" animBg="1"/>
      <p:bldP spid="1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d1f4914f1?vcp=1&amp;pid=8826affa6&amp;color=101,101,255&amp;vtp=1&amp;bt=1&amp;bbb=1"/>
          <p:cNvSpPr/>
          <p:nvPr/>
        </p:nvSpPr>
        <p:spPr>
          <a:xfrm>
            <a:off x="539496" y="83210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组合数的性质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3" name="C_5_BD#924b7f16b?vcp=1&amp;pid=8826affa6&amp;color=101,101,255&amp;vtp=1&amp;bbb=1"/>
          <p:cNvSpPr/>
          <p:nvPr/>
        </p:nvSpPr>
        <p:spPr>
          <a:xfrm>
            <a:off x="539496" y="132588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解决排列组合问题的四项基本原则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2124</Words>
  <Application>Microsoft Office PowerPoint</Application>
  <PresentationFormat>宽屏</PresentationFormat>
  <Paragraphs>207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2025-10-21T04:00:20Z</dcterms:created>
  <dcterms:modified xsi:type="dcterms:W3CDTF">2025-10-21T04:33:08Z</dcterms:modified>
  <cp:category/>
  <cp:contentStatus/>
</cp:coreProperties>
</file>